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85" r:id="rId1"/>
  </p:sldMasterIdLst>
  <p:notesMasterIdLst>
    <p:notesMasterId r:id="rId17"/>
  </p:notesMasterIdLst>
  <p:handoutMasterIdLst>
    <p:handoutMasterId r:id="rId18"/>
  </p:handoutMasterIdLst>
  <p:sldIdLst>
    <p:sldId id="256" r:id="rId2"/>
    <p:sldId id="319" r:id="rId3"/>
    <p:sldId id="326" r:id="rId4"/>
    <p:sldId id="327" r:id="rId5"/>
    <p:sldId id="341" r:id="rId6"/>
    <p:sldId id="342" r:id="rId7"/>
    <p:sldId id="339" r:id="rId8"/>
    <p:sldId id="340" r:id="rId9"/>
    <p:sldId id="338" r:id="rId10"/>
    <p:sldId id="343" r:id="rId11"/>
    <p:sldId id="320" r:id="rId12"/>
    <p:sldId id="330" r:id="rId13"/>
    <p:sldId id="331" r:id="rId14"/>
    <p:sldId id="332" r:id="rId15"/>
    <p:sldId id="333" r:id="rId16"/>
  </p:sldIdLst>
  <p:sldSz cx="12192000" cy="6858000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22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1E926-D638-4434-9C6D-F29F97DD41E1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118A9-A673-424A-823F-7406A10F15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0760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DC513-5D0F-49CF-A828-74893E40A469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8F642-34C2-4744-BE15-FF85357912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3510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36D1-2DCD-438B-ACF5-0A88C9BB870F}" type="datetime1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47522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196A-EED6-42AA-BB64-4A237B367121}" type="datetime1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69466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8D11B-DBD6-47B0-B445-4C935818B031}" type="datetime1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752901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C2521-349D-47DA-9B60-7FEEFFC1E37D}" type="datetime1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97265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AB6D-5E3E-49B6-8A8C-84531E8D6F01}" type="datetime1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744694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03870-F280-4A45-8C97-0325B6D4A5DA}" type="datetime1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9217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BA77-376F-4F6A-9517-355854438DF3}" type="datetime1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83426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4E993-5AEB-4E02-8E33-F52514883DF0}" type="datetime1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13011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DE22-A9EE-4201-8B40-C7AFACE93065}" type="datetime1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6141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91D61-4FD9-4861-BA35-572EEE5CBAB8}" type="datetime1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83979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B4428-232E-4621-9708-C91018CD39AE}" type="datetime1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28998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D1FA-0A2A-4587-A2FC-47DAD8E89069}" type="datetime1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6846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D6B2D-13DB-49E3-AF8F-07484BC8085F}" type="datetime1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9050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BE832-634E-468D-A856-5BE9337D4AE9}" type="datetime1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77977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22EE1-6B06-4C2E-8978-CAA9C85D7057}" type="datetime1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278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B63D-1FE8-41DB-BD09-D4DFC1A3B420}" type="datetime1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20334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71955-38B4-4570-8D01-5DFE365338B6}" type="datetime1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6748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3821" y="2396710"/>
            <a:ext cx="7673803" cy="260605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Реализации  региональной модели наставничества, направленной на адаптацию молодых специалистов к профессиональной деятельности и закрепление их в профессии</a:t>
            </a:r>
            <a:endParaRPr lang="ru-RU" sz="2800" b="1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616425" y="4571999"/>
            <a:ext cx="5084341" cy="16310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b="1" dirty="0" err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2948" y="1416011"/>
            <a:ext cx="61376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64C4C0C-26DF-40E9-8993-1831C0FC9751}"/>
              </a:ext>
            </a:extLst>
          </p:cNvPr>
          <p:cNvSpPr txBox="1"/>
          <p:nvPr/>
        </p:nvSpPr>
        <p:spPr>
          <a:xfrm>
            <a:off x="1078074" y="5195043"/>
            <a:ext cx="69801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Амельченко Мария Николаевна </a:t>
            </a:r>
          </a:p>
          <a:p>
            <a:pPr algn="ctr"/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замдиректора по УР</a:t>
            </a:r>
          </a:p>
          <a:p>
            <a:pPr algn="ctr"/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ГБОУ СОШ № 2 «ОЦ» </a:t>
            </a:r>
            <a:r>
              <a:rPr lang="ru-RU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с.Большая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Черниговка</a:t>
            </a:r>
            <a:endParaRPr lang="ru-RU" sz="2400" b="1" i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51BD313-54EA-4443-929A-38EEDEBAC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16" y="112276"/>
            <a:ext cx="3408410" cy="209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7325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9E3B3F-12A1-4DEC-8CD2-7CDEA18B9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2EDEA75-5F6D-4071-A4AB-DB530D5C6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Педагог-психолог оказывает поддержку молодым специалистам согласно плану работы: тренинги, анкетирование, беседы, консультации.</a:t>
            </a: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A240DB8-AD7D-4F6A-A6FB-D3344AC15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8FB4C0D-EC34-4715-BDE4-862C8BDDC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82CC8187-408E-4D1F-A815-0F83EDD5B1A3}"/>
              </a:ext>
            </a:extLst>
          </p:cNvPr>
          <p:cNvSpPr txBox="1">
            <a:spLocks/>
          </p:cNvSpPr>
          <p:nvPr/>
        </p:nvSpPr>
        <p:spPr>
          <a:xfrm>
            <a:off x="1086643" y="816638"/>
            <a:ext cx="10018713" cy="80730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Психологическая поддержка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CE8AD036-F9AE-4C6A-B19A-31D2BAD3D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" y="2965270"/>
            <a:ext cx="8477794" cy="346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79390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9711" y="283780"/>
            <a:ext cx="10499834" cy="1324304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Наставничество - не только актуализированная методология, но и возрождение старой практики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655379"/>
            <a:ext cx="10018713" cy="4729655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Под </a:t>
            </a:r>
            <a:r>
              <a:rPr lang="ru-RU" b="1" u="sng" dirty="0">
                <a:solidFill>
                  <a:srgbClr val="002060"/>
                </a:solidFill>
              </a:rPr>
              <a:t>наставничеством</a:t>
            </a:r>
            <a:r>
              <a:rPr lang="ru-RU" b="1" dirty="0">
                <a:solidFill>
                  <a:srgbClr val="002060"/>
                </a:solidFill>
              </a:rPr>
              <a:t> понимается поддержка молодого человека (учащегося, студента, молодого специалиста), способствующая более эффективному распределению личностных ресурсов, самоопределению и развитию в профессиональном и культурном отношениях, формированию гражданской позиции. </a:t>
            </a:r>
          </a:p>
          <a:p>
            <a:r>
              <a:rPr lang="ru-RU" b="1" u="sng" dirty="0">
                <a:solidFill>
                  <a:srgbClr val="002060"/>
                </a:solidFill>
              </a:rPr>
              <a:t>Технология наставничества </a:t>
            </a:r>
            <a:r>
              <a:rPr lang="ru-RU" b="1" dirty="0">
                <a:solidFill>
                  <a:srgbClr val="002060"/>
                </a:solidFill>
              </a:rPr>
              <a:t>подразумевает постановку реальных задач, путей их достижения, методологическое, информационное и технологическое обеспечение этого процесса, взаимную заинтересованность сторон, административный контроль за процессом и наличие методики оценки результатов, а также обоснованные требования к личности наставника.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64590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1617" y="188641"/>
            <a:ext cx="10541972" cy="549275"/>
          </a:xfrm>
        </p:spPr>
        <p:txBody>
          <a:bodyPr>
            <a:noAutofit/>
          </a:bodyPr>
          <a:lstStyle/>
          <a:p>
            <a:pPr algn="ctr"/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5855" y="1676052"/>
            <a:ext cx="10200289" cy="565655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Подготовка условий для запуска программы наставничества;</a:t>
            </a:r>
            <a:endParaRPr lang="ru-RU" sz="2800" b="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Формирования базы наставляемых;</a:t>
            </a:r>
            <a:endParaRPr lang="ru-RU" sz="2800" b="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Формирование базы наставников;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Отбор и обучение наставников;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Формирование наставнических пар или групп;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Организация наставнических пар или групп через программу наставничества;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Завершение наставничества.</a:t>
            </a:r>
            <a:endParaRPr lang="ru-RU" sz="2800" dirty="0">
              <a:latin typeface="Georgia" panose="02040502050405020303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E105DB5E-B2F6-49FF-B576-2731ED4886C3}"/>
              </a:ext>
            </a:extLst>
          </p:cNvPr>
          <p:cNvSpPr txBox="1">
            <a:spLocks/>
          </p:cNvSpPr>
          <p:nvPr/>
        </p:nvSpPr>
        <p:spPr>
          <a:xfrm>
            <a:off x="568411" y="63815"/>
            <a:ext cx="10541972" cy="91691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3600" b="1" dirty="0">
                <a:solidFill>
                  <a:schemeClr val="bg1"/>
                </a:solidFill>
              </a:rPr>
              <a:t>Основные этапы реализации системы наставничества в ОО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9573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1617" y="188641"/>
            <a:ext cx="10541972" cy="54927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Персонализированная программа  наставничества</a:t>
            </a:r>
            <a:r>
              <a:rPr lang="ru-RU" sz="28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1959" y="980727"/>
            <a:ext cx="10200289" cy="565655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носит точечный, индивидуализированный и персонализированный характер, ориентирован на конкретного педагога;</a:t>
            </a:r>
            <a:endParaRPr lang="ru-RU" sz="2400" b="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является краткосрочной (от 3 месяцев до 1 года, при необходимости может быть продлён);</a:t>
            </a:r>
            <a:endParaRPr lang="ru-RU" sz="2400" b="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создаётся для конкретной пары/группы наставников и наставляемых, разрабатывается совместно наставником и наставляемым;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включает описание форм и видов наставничества, участников наставнической деятельности, направления наставнической деятельности и перечень мероприятий, нацеленных на устранение выявленных профессиональных затруднений наставляемого и на поддержку его сильных сторон.</a:t>
            </a:r>
          </a:p>
        </p:txBody>
      </p:sp>
    </p:spTree>
    <p:extLst>
      <p:ext uri="{BB962C8B-B14F-4D97-AF65-F5344CB8AC3E}">
        <p14:creationId xmlns:p14="http://schemas.microsoft.com/office/powerpoint/2010/main" xmlns="" val="3679573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192" y="431452"/>
            <a:ext cx="10541972" cy="54927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Обязательные мероприятия для молодых специалистов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4684" y="1201445"/>
            <a:ext cx="10200289" cy="5656555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SzPts val="1100"/>
              <a:buFont typeface="Times New Roman" panose="02020603050405020304" pitchFamily="18" charset="0"/>
              <a:buAutoNum type="arabicPeriod"/>
              <a:tabLst>
                <a:tab pos="647700" algn="l"/>
              </a:tabLst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Выступления на педагогических советах и ШМО.</a:t>
            </a:r>
          </a:p>
          <a:p>
            <a:pPr marL="342900" lvl="0" indent="-342900">
              <a:lnSpc>
                <a:spcPct val="107000"/>
              </a:lnSpc>
              <a:buSzPts val="1100"/>
              <a:buFont typeface="Times New Roman" panose="02020603050405020304" pitchFamily="18" charset="0"/>
              <a:buAutoNum type="arabicPeriod"/>
              <a:tabLst>
                <a:tab pos="647700" algn="l"/>
              </a:tabLst>
            </a:pPr>
            <a:endParaRPr lang="ru-RU" sz="3200" b="1" dirty="0">
              <a:solidFill>
                <a:schemeClr val="accent1">
                  <a:lumMod val="50000"/>
                </a:schemeClr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SzPts val="1100"/>
              <a:buFont typeface="Times New Roman" panose="02020603050405020304" pitchFamily="18" charset="0"/>
              <a:buAutoNum type="arabicPeriod"/>
              <a:tabLst>
                <a:tab pos="647700" algn="l"/>
              </a:tabLst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в фестивале педагогического мастерства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г.Нефтегорск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100"/>
              <a:buFont typeface="Times New Roman" panose="02020603050405020304" pitchFamily="18" charset="0"/>
              <a:buAutoNum type="arabicPeriod"/>
              <a:tabLst>
                <a:tab pos="647700" algn="l"/>
              </a:tabLst>
            </a:pPr>
            <a:endParaRPr lang="ru-RU" sz="3200" b="1" dirty="0">
              <a:solidFill>
                <a:schemeClr val="accent1">
                  <a:lumMod val="50000"/>
                </a:schemeClr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100"/>
              <a:buFont typeface="Times New Roman" panose="02020603050405020304" pitchFamily="18" charset="0"/>
              <a:buAutoNum type="arabicPeriod"/>
              <a:tabLst>
                <a:tab pos="647700" algn="l"/>
              </a:tabLst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Открытые уроки в рамках предметных недель.</a:t>
            </a:r>
          </a:p>
        </p:txBody>
      </p:sp>
    </p:spTree>
    <p:extLst>
      <p:ext uri="{BB962C8B-B14F-4D97-AF65-F5344CB8AC3E}">
        <p14:creationId xmlns:p14="http://schemas.microsoft.com/office/powerpoint/2010/main" xmlns="" val="3679573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9"/>
          <p:cNvSpPr>
            <a:spLocks noGrp="1" noChangeArrowheads="1"/>
          </p:cNvSpPr>
          <p:nvPr>
            <p:ph type="ctrTitle"/>
          </p:nvPr>
        </p:nvSpPr>
        <p:spPr>
          <a:xfrm>
            <a:off x="1960605" y="782595"/>
            <a:ext cx="9753599" cy="2374943"/>
          </a:xfrm>
        </p:spPr>
        <p:txBody>
          <a:bodyPr>
            <a:normAutofit/>
          </a:bodyPr>
          <a:lstStyle/>
          <a:p>
            <a:pPr algn="l"/>
            <a:r>
              <a:rPr lang="en-US" sz="1600" dirty="0"/>
              <a:t/>
            </a:r>
            <a:br>
              <a:rPr lang="en-US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                    </a:t>
            </a:r>
            <a:r>
              <a:rPr lang="ru-RU" sz="6000" dirty="0">
                <a:solidFill>
                  <a:srgbClr val="002060"/>
                </a:solidFill>
              </a:rPr>
              <a:t>Спасибо за внимание !</a:t>
            </a:r>
            <a:endParaRPr lang="en-US" sz="6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9920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Рисунок 5" descr="https://cf2.ppt-online.org/files2/slide/c/cieNsdAIToyZJvMlWUB0P7KxuYwDRqbS41h568/slide-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5276" y="329514"/>
            <a:ext cx="9284044" cy="586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20637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A3FDC1-57B9-4AE2-85BC-96556DC24F8D}"/>
              </a:ext>
            </a:extLst>
          </p:cNvPr>
          <p:cNvSpPr txBox="1"/>
          <p:nvPr/>
        </p:nvSpPr>
        <p:spPr>
          <a:xfrm>
            <a:off x="638176" y="1243697"/>
            <a:ext cx="982027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во-первых, молодые специалисты имеют недостаточно полные представления в области педагогики и психологии</a:t>
            </a:r>
          </a:p>
          <a:p>
            <a:endParaRPr lang="ru-RU" sz="2800" dirty="0">
              <a:latin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 могут определить причины успехов и неудач своей деятельности</a:t>
            </a:r>
          </a:p>
          <a:p>
            <a:pPr marL="285750" indent="-285750">
              <a:buFontTx/>
              <a:buChar char="-"/>
            </a:pPr>
            <a:endParaRPr lang="ru-RU" sz="2800" dirty="0">
              <a:latin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в-третьих, молодые педагоги не относятся к своей профессиональной деятельности как к призванию, недостаточно осознают ответственность за результаты своей педагогической деятельности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023506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452780" y="323193"/>
            <a:ext cx="10018713" cy="1115082"/>
          </a:xfrm>
          <a:solidFill>
            <a:schemeClr val="tx2">
              <a:lumMod val="50000"/>
            </a:schemeClr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sz="3600" b="1" dirty="0">
                <a:solidFill>
                  <a:schemeClr val="bg1"/>
                </a:solidFill>
              </a:rPr>
              <a:t>Особенности современной системы наставничества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86643" y="1717785"/>
            <a:ext cx="10018713" cy="4435366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u="sng" dirty="0">
                <a:solidFill>
                  <a:srgbClr val="002060"/>
                </a:solidFill>
              </a:rPr>
              <a:t>Традиционная модель наставничества </a:t>
            </a:r>
            <a:r>
              <a:rPr lang="ru-RU" sz="2800" b="1" dirty="0">
                <a:solidFill>
                  <a:srgbClr val="002060"/>
                </a:solidFill>
              </a:rPr>
              <a:t>(«один на один»)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2800" b="1" dirty="0">
                <a:solidFill>
                  <a:srgbClr val="002060"/>
                </a:solidFill>
              </a:rPr>
              <a:t>     -предполагает взаимодействие между более опытным наставником и начинающим работником в течение продолжительного времени.</a:t>
            </a:r>
            <a:endParaRPr lang="ru-RU" sz="28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u="sng" dirty="0">
                <a:solidFill>
                  <a:srgbClr val="002060"/>
                </a:solidFill>
              </a:rPr>
              <a:t>Современная модель наставничества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– широкая практика подготовки и развития педагогических работников и управленческих кадров.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2800" b="1" dirty="0">
                <a:solidFill>
                  <a:srgbClr val="002060"/>
                </a:solidFill>
              </a:rPr>
              <a:t>    В основе деятельности наставника лежит восполнение профессиональных дефицитов наставляемого.</a:t>
            </a:r>
            <a:endParaRPr lang="ru-RU" sz="2800" b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2076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7394BDD-48A8-4954-9F41-9EEE924B6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14D957B-C6DA-4C63-9ACA-E4FEA25AA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E0B9B5FE-16FA-4B45-81AE-BCAC27343B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385" r="66620" b="10055"/>
          <a:stretch/>
        </p:blipFill>
        <p:spPr bwMode="auto">
          <a:xfrm>
            <a:off x="4684979" y="1872717"/>
            <a:ext cx="1937542" cy="2871105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451C1792-60F5-4085-890B-EE15AF6498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197" t="24275" b="-1695"/>
          <a:stretch/>
        </p:blipFill>
        <p:spPr bwMode="auto">
          <a:xfrm>
            <a:off x="903022" y="3197668"/>
            <a:ext cx="2923116" cy="3480619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BE28844C-84A4-4786-9809-D80B107FC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7884" y="419893"/>
            <a:ext cx="8596668" cy="1320800"/>
          </a:xfrm>
        </p:spPr>
        <p:txBody>
          <a:bodyPr/>
          <a:lstStyle/>
          <a:p>
            <a:pPr algn="ctr"/>
            <a:r>
              <a:rPr lang="ru-RU" dirty="0"/>
              <a:t>Легостаева Виктория Сергеевна</a:t>
            </a:r>
            <a:br>
              <a:rPr lang="ru-RU" dirty="0"/>
            </a:br>
            <a:r>
              <a:rPr lang="ru-RU" dirty="0"/>
              <a:t>– учитель начальных классов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7D96F2EE-E222-44FF-96B8-DD2AE34394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663" r="19739"/>
          <a:stretch/>
        </p:blipFill>
        <p:spPr bwMode="auto">
          <a:xfrm>
            <a:off x="7833787" y="3106074"/>
            <a:ext cx="2664088" cy="3663808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1393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5008D6-FCB7-4DA0-AE70-C5FAC7661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Овчарова Ирина Алексеевна </a:t>
            </a:r>
            <a:br>
              <a:rPr lang="ru-RU" dirty="0"/>
            </a:br>
            <a:r>
              <a:rPr lang="ru-RU" dirty="0"/>
              <a:t>– учитель физики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A3AF74B-167A-4792-BC77-B1D2227EF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9E5E4CE-6DC2-4E86-873B-12C2BA164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8CD0387-4CAB-494D-AB69-F547514C6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Объект 6">
            <a:extLst>
              <a:ext uri="{FF2B5EF4-FFF2-40B4-BE49-F238E27FC236}">
                <a16:creationId xmlns:a16="http://schemas.microsoft.com/office/drawing/2014/main" xmlns="" id="{124713D6-B21A-4EF5-B020-1A8A5662C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141" y="2673350"/>
            <a:ext cx="1845466" cy="2320262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77C120D4-EFB1-4AC1-9AB9-D4FD85C003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264" t="6584" r="24167" b="44342"/>
          <a:stretch/>
        </p:blipFill>
        <p:spPr bwMode="auto">
          <a:xfrm>
            <a:off x="5418137" y="2160588"/>
            <a:ext cx="3855865" cy="3880773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1134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452780" y="0"/>
            <a:ext cx="10018713" cy="881449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dirty="0">
                <a:solidFill>
                  <a:schemeClr val="bg1"/>
                </a:solidFill>
              </a:rPr>
              <a:t>Формы наставничества «педагог-педагог»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81665" y="914400"/>
            <a:ext cx="9893643" cy="5634682"/>
          </a:xfrm>
        </p:spPr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3300" b="1" u="sng" dirty="0">
                <a:solidFill>
                  <a:schemeClr val="tx2"/>
                </a:solidFill>
                <a:latin typeface="Georgia" panose="02040502050405020303" pitchFamily="18" charset="0"/>
              </a:rPr>
              <a:t>Цель</a:t>
            </a:r>
            <a:r>
              <a:rPr lang="ru-RU" sz="3300" b="1" dirty="0">
                <a:solidFill>
                  <a:schemeClr val="tx2"/>
                </a:solidFill>
                <a:latin typeface="Georgia" panose="02040502050405020303" pitchFamily="18" charset="0"/>
              </a:rPr>
              <a:t> -  успешное закрепление молодого/начинающего педагога на месте работы, повышение его профессионального потенциала и уровня, а также создание комфортной профессиональной среды внутри образовательной организации.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ru-RU" sz="3300" b="1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3300" b="1" u="sng" dirty="0">
                <a:solidFill>
                  <a:schemeClr val="tx2"/>
                </a:solidFill>
                <a:latin typeface="Georgia" panose="02040502050405020303" pitchFamily="18" charset="0"/>
              </a:rPr>
              <a:t>Возможные формы и методы</a:t>
            </a:r>
            <a:r>
              <a:rPr lang="ru-RU" sz="3300" b="1" dirty="0">
                <a:solidFill>
                  <a:schemeClr val="tx2"/>
                </a:solidFill>
                <a:latin typeface="Georgia" panose="02040502050405020303" pitchFamily="18" charset="0"/>
              </a:rPr>
              <a:t> организации работы наставнической пары 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3300" b="1" dirty="0">
                <a:solidFill>
                  <a:schemeClr val="tx2"/>
                </a:solidFill>
                <a:latin typeface="Georgia" panose="02040502050405020303" pitchFamily="18" charset="0"/>
              </a:rPr>
              <a:t>«педагог - </a:t>
            </a:r>
            <a:r>
              <a:rPr lang="ru-RU" sz="3300" b="1" dirty="0" err="1">
                <a:solidFill>
                  <a:schemeClr val="tx2"/>
                </a:solidFill>
                <a:latin typeface="Georgia" panose="02040502050405020303" pitchFamily="18" charset="0"/>
              </a:rPr>
              <a:t>педагог</a:t>
            </a:r>
            <a:r>
              <a:rPr lang="ru-RU" sz="3300" b="1" dirty="0">
                <a:solidFill>
                  <a:schemeClr val="tx2"/>
                </a:solidFill>
                <a:latin typeface="Georgia" panose="02040502050405020303" pitchFamily="18" charset="0"/>
              </a:rPr>
              <a:t>»: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3300" b="1" dirty="0">
                <a:solidFill>
                  <a:schemeClr val="tx2"/>
                </a:solidFill>
                <a:latin typeface="Georgia" panose="02040502050405020303" pitchFamily="18" charset="0"/>
              </a:rPr>
              <a:t>беседы;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3300" b="1" dirty="0">
                <a:solidFill>
                  <a:schemeClr val="tx2"/>
                </a:solidFill>
                <a:latin typeface="Georgia" panose="02040502050405020303" pitchFamily="18" charset="0"/>
              </a:rPr>
              <a:t>собеседования;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3300" b="1" dirty="0">
                <a:solidFill>
                  <a:schemeClr val="tx2"/>
                </a:solidFill>
                <a:latin typeface="Georgia" panose="02040502050405020303" pitchFamily="18" charset="0"/>
              </a:rPr>
              <a:t>тренинги;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3300" b="1" dirty="0">
                <a:solidFill>
                  <a:schemeClr val="tx2"/>
                </a:solidFill>
                <a:latin typeface="Georgia" panose="02040502050405020303" pitchFamily="18" charset="0"/>
              </a:rPr>
              <a:t>встречи с опытными педагогами;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3300" b="1" dirty="0">
                <a:solidFill>
                  <a:schemeClr val="tx2"/>
                </a:solidFill>
                <a:latin typeface="Georgia" panose="02040502050405020303" pitchFamily="18" charset="0"/>
              </a:rPr>
              <a:t>открытые занятия;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3300" b="1" dirty="0">
                <a:solidFill>
                  <a:schemeClr val="tx2"/>
                </a:solidFill>
                <a:latin typeface="Georgia" panose="02040502050405020303" pitchFamily="18" charset="0"/>
              </a:rPr>
              <a:t>тематические педсоветы;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3300" b="1" dirty="0">
                <a:solidFill>
                  <a:schemeClr val="tx2"/>
                </a:solidFill>
                <a:latin typeface="Georgia" panose="02040502050405020303" pitchFamily="18" charset="0"/>
              </a:rPr>
              <a:t>семинары;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3300" b="1" dirty="0">
                <a:solidFill>
                  <a:schemeClr val="tx2"/>
                </a:solidFill>
                <a:latin typeface="Georgia" panose="02040502050405020303" pitchFamily="18" charset="0"/>
              </a:rPr>
              <a:t>методические консультации;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3300" b="1" dirty="0">
                <a:solidFill>
                  <a:schemeClr val="tx2"/>
                </a:solidFill>
                <a:latin typeface="Georgia" panose="02040502050405020303" pitchFamily="18" charset="0"/>
              </a:rPr>
              <a:t>посещение и </a:t>
            </a:r>
            <a:r>
              <a:rPr lang="ru-RU" sz="3300" b="1" dirty="0" err="1">
                <a:solidFill>
                  <a:schemeClr val="tx2"/>
                </a:solidFill>
                <a:latin typeface="Georgia" panose="02040502050405020303" pitchFamily="18" charset="0"/>
              </a:rPr>
              <a:t>взаимопосещение</a:t>
            </a:r>
            <a:r>
              <a:rPr lang="ru-RU" sz="3300" b="1" dirty="0">
                <a:solidFill>
                  <a:schemeClr val="tx2"/>
                </a:solidFill>
                <a:latin typeface="Georgia" panose="02040502050405020303" pitchFamily="18" charset="0"/>
              </a:rPr>
              <a:t> занятий;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3300" b="1" dirty="0">
                <a:solidFill>
                  <a:schemeClr val="tx2"/>
                </a:solidFill>
                <a:latin typeface="Georgia" panose="02040502050405020303" pitchFamily="18" charset="0"/>
              </a:rPr>
              <a:t>анкетирование;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3300" b="1" dirty="0">
                <a:solidFill>
                  <a:schemeClr val="tx2"/>
                </a:solidFill>
                <a:latin typeface="Georgia" panose="02040502050405020303" pitchFamily="18" charset="0"/>
              </a:rPr>
              <a:t>тестирование;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3300" b="1" dirty="0">
                <a:solidFill>
                  <a:schemeClr val="tx2"/>
                </a:solidFill>
                <a:latin typeface="Georgia" panose="02040502050405020303" pitchFamily="18" charset="0"/>
              </a:rPr>
              <a:t>-     участив различных очных и дистанционных мероприятиях и пр..</a:t>
            </a:r>
            <a:endParaRPr lang="ru-RU" sz="2800" b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5115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327710" y="419100"/>
            <a:ext cx="10018713" cy="881449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dirty="0">
                <a:solidFill>
                  <a:schemeClr val="bg1"/>
                </a:solidFill>
              </a:rPr>
              <a:t>Актуальные проблемы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52780" y="1657350"/>
            <a:ext cx="9893643" cy="5634682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sz="4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стрессоустойчивость, </a:t>
            </a:r>
          </a:p>
          <a:p>
            <a:pPr>
              <a:defRPr/>
            </a:pPr>
            <a:r>
              <a:rPr lang="ru-RU" sz="4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дисциплина в классе, </a:t>
            </a:r>
          </a:p>
          <a:p>
            <a:pPr>
              <a:defRPr/>
            </a:pPr>
            <a:r>
              <a:rPr lang="ru-RU" sz="4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с родителями, </a:t>
            </a:r>
          </a:p>
          <a:p>
            <a:pPr>
              <a:defRPr/>
            </a:pPr>
            <a:r>
              <a:rPr lang="ru-RU" sz="4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приемы и методы современного </a:t>
            </a:r>
          </a:p>
          <a:p>
            <a:pPr>
              <a:defRPr/>
            </a:pPr>
            <a:r>
              <a:rPr lang="ru-RU" sz="4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урока. 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ru-RU" sz="1600" b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5115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452780" y="1"/>
            <a:ext cx="10018713" cy="807308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dirty="0">
                <a:solidFill>
                  <a:schemeClr val="bg1"/>
                </a:solidFill>
              </a:rPr>
              <a:t>Этапы наставничества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9243" y="823784"/>
            <a:ext cx="9489989" cy="5708821"/>
          </a:xfrm>
        </p:spPr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200" b="1" u="sng" dirty="0">
                <a:solidFill>
                  <a:schemeClr val="tx2"/>
                </a:solidFill>
              </a:rPr>
              <a:t>Подготовительный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4200" b="1" dirty="0">
                <a:solidFill>
                  <a:schemeClr val="tx2"/>
                </a:solidFill>
              </a:rPr>
              <a:t>      Определяется вид и форма наставничества, оформляются необходимые нормативно-правовые  документы.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4200" b="1" u="sng" dirty="0">
                <a:solidFill>
                  <a:schemeClr val="tx2"/>
                </a:solidFill>
              </a:rPr>
              <a:t>Информационно-аналитический 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4200" b="1" dirty="0">
                <a:solidFill>
                  <a:schemeClr val="tx2"/>
                </a:solidFill>
              </a:rPr>
              <a:t>      Выявляются и фиксируются профессиональные дефициты наставляемого, определяются «точки роста», ставится цель, составляется персонализированная программа наставничества.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4200" b="1" u="sng" dirty="0">
                <a:solidFill>
                  <a:schemeClr val="tx2"/>
                </a:solidFill>
              </a:rPr>
              <a:t>Интегративный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4200" b="1" dirty="0">
                <a:solidFill>
                  <a:schemeClr val="tx2"/>
                </a:solidFill>
              </a:rPr>
              <a:t>       Происходит непосредственное взаимодействие наставника и наставляемого в рамках реализации персонализированной программы, взаимное обогащение профессиональным опытом и наращивание компетенций с привлечением в том числе ресурсов социального партнёрства.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4200" b="1" u="sng" dirty="0">
                <a:solidFill>
                  <a:schemeClr val="tx2"/>
                </a:solidFill>
              </a:rPr>
              <a:t>Заключительный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4200" b="1" dirty="0">
                <a:solidFill>
                  <a:schemeClr val="tx2"/>
                </a:solidFill>
              </a:rPr>
              <a:t>        Подводиться анализ результатов реализации персонализированной программы наставничества.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325115971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1160</TotalTime>
  <Words>580</Words>
  <Application>Microsoft Office PowerPoint</Application>
  <PresentationFormat>Произвольный</PresentationFormat>
  <Paragraphs>80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Реализации  региональной модели наставничества, направленной на адаптацию молодых специалистов к профессиональной деятельности и закрепление их в профессии</vt:lpstr>
      <vt:lpstr>Слайд 2</vt:lpstr>
      <vt:lpstr>Слайд 3</vt:lpstr>
      <vt:lpstr> Особенности современной системы наставничества</vt:lpstr>
      <vt:lpstr>Легостаева Виктория Сергеевна – учитель начальных классов</vt:lpstr>
      <vt:lpstr>Овчарова Ирина Алексеевна  – учитель физики</vt:lpstr>
      <vt:lpstr>Формы наставничества «педагог-педагог»</vt:lpstr>
      <vt:lpstr>Актуальные проблемы</vt:lpstr>
      <vt:lpstr>Этапы наставничества</vt:lpstr>
      <vt:lpstr>Слайд 10</vt:lpstr>
      <vt:lpstr>Наставничество - не только актуализированная методология, но и возрождение старой практики</vt:lpstr>
      <vt:lpstr>Слайд 12</vt:lpstr>
      <vt:lpstr>Персонализированная программа  наставничества:</vt:lpstr>
      <vt:lpstr>Обязательные мероприятия для молодых специалистов</vt:lpstr>
      <vt:lpstr>                      Спасибо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Психологические методы и средства повышения эффективности и качества обучения в современных условиях</dc:title>
  <dc:creator>Светлана</dc:creator>
  <cp:lastModifiedBy>123</cp:lastModifiedBy>
  <cp:revision>97</cp:revision>
  <cp:lastPrinted>2016-10-18T02:47:47Z</cp:lastPrinted>
  <dcterms:created xsi:type="dcterms:W3CDTF">2016-10-16T06:14:20Z</dcterms:created>
  <dcterms:modified xsi:type="dcterms:W3CDTF">2025-02-21T05:14:32Z</dcterms:modified>
</cp:coreProperties>
</file>