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6" r:id="rId9"/>
    <p:sldId id="263" r:id="rId10"/>
    <p:sldId id="267" r:id="rId11"/>
    <p:sldId id="274" r:id="rId12"/>
    <p:sldId id="268" r:id="rId13"/>
    <p:sldId id="269" r:id="rId14"/>
    <p:sldId id="270" r:id="rId15"/>
    <p:sldId id="271" r:id="rId16"/>
    <p:sldId id="272" r:id="rId17"/>
    <p:sldId id="273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844824"/>
            <a:ext cx="885698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«Наставничество как эффективный метод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профессионального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становления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молодых педагогов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фактор успешной самореализации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обучающихся»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из опыта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работы ГБОУ СОШ «ОЦ» </a:t>
            </a:r>
            <a:r>
              <a:rPr lang="ru-RU" sz="2800" b="1" dirty="0" err="1" smtClean="0">
                <a:latin typeface="Times New Roman"/>
                <a:ea typeface="Calibri"/>
                <a:cs typeface="Times New Roman"/>
              </a:rPr>
              <a:t>с.Августовка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)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615052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2025 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4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55776" y="188640"/>
            <a:ext cx="640871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Отчет за 1 четверть  2024-2025 учебного года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 проведении и участии наставника Савенко Н.Д.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 и наставляемого в мероприятиях с тематикой наставничества 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26963"/>
              </p:ext>
            </p:extLst>
          </p:nvPr>
        </p:nvGraphicFramePr>
        <p:xfrm>
          <a:off x="107503" y="1844826"/>
          <a:ext cx="8856985" cy="4896541"/>
        </p:xfrm>
        <a:graphic>
          <a:graphicData uri="http://schemas.openxmlformats.org/drawingml/2006/table">
            <a:tbl>
              <a:tblPr firstRow="1" firstCol="1" bandRow="1"/>
              <a:tblGrid>
                <a:gridCol w="350235"/>
                <a:gridCol w="3519608"/>
                <a:gridCol w="908472"/>
                <a:gridCol w="582903"/>
                <a:gridCol w="1981373"/>
                <a:gridCol w="1514394"/>
              </a:tblGrid>
              <a:tr h="617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Уровень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 участия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(слушатели, выступающие)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Изучение нормативных документов «Требования ФГОС к планированию учебного материала»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слушатель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ознакомился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Практическое занятие «Требования к поурочному плану по предмету»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выступающий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научился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Обмен мнениями по теме: «Факторы, которые влияют на качество преподавания»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выступающий, слушатель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протокол заседания МО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Практикум «Домашнее задание: как, сколько, когда»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слушатель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научился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Практическое занятие «Работа со школьной документацией». Обучение составлению отчетности по окончанию четверти.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слушатель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научился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Посещение уроков молодого учителя с целью знакомства с работой, выявления затруднений, оказания методической помощи.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выступающий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получил помощь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8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3888" y="69269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Наставнические пары.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137" y="206084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«Учитель – ученик»: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Т.А.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Ковалюк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М., Пасечная В., Перепелов Д.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Зубова Е.А.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Брадиштян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В., Мыльникова А.,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Зимакова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Ямасова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Кочнева Л.Г. – Жданова М.,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Янзытова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Калькин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Попова Т.В.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Горчева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К., Кожевников 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Касымов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" y="0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042812"/>
              </p:ext>
            </p:extLst>
          </p:nvPr>
        </p:nvGraphicFramePr>
        <p:xfrm>
          <a:off x="32028" y="1124744"/>
          <a:ext cx="8928991" cy="5593676"/>
        </p:xfrm>
        <a:graphic>
          <a:graphicData uri="http://schemas.openxmlformats.org/drawingml/2006/table">
            <a:tbl>
              <a:tblPr firstRow="1" firstCol="1" bandRow="1"/>
              <a:tblGrid>
                <a:gridCol w="288032"/>
                <a:gridCol w="4752528"/>
                <a:gridCol w="2444699"/>
                <a:gridCol w="1443732"/>
              </a:tblGrid>
              <a:tr h="3045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№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Мероприятия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 реализации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9526">
                <a:tc>
                  <a:txBody>
                    <a:bodyPr/>
                    <a:lstStyle/>
                    <a:p>
                      <a:pPr marL="125413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8900" algn="l"/>
                        </a:tabLst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Изучение интересов и способностей наставляемого.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Наставник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 родителей и индивидуальные беседы.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Наставник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конкурсов творческого и научно-практического направлений.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Сентябрь- октябрь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Наставник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во ВОШ по литературе.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Наставляемый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 конкурсу «Мастер слова» (окружной этап).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 - октябрь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Наставляемый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конкурсе «Мастер слова» (окружной этап).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 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Наставляемый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 участию в праздничном концерте ко Дню учителя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Октябрь- ноябрь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Наставляемый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праздничном концерте ко Дню учителя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Наставляемый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и участие в конкурсе чтецов «Самарский край в стихах и прозе» (окружной этап, областной этап)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Ноябрь- декабрь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Наставник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Просмотр выступлений победителей всероссийского конкурса «Живая классика»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Декабрь 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Наставник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школьном конкурсе чтецов, посвященном  дню памяти А.С.Пушкина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Январь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Наставляемый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Просмотр и обсуждение видеофильма «Рождение поэзии»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Февраль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Наставник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к конкурсу «Живая классика» (окружной этап)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Январь- февраль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Наставник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конкурсе «Живая классика» (окружной этап)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Февраль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Наставляемый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общешкольном празднике, посвященном 8 Марта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Наставляемый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материала для участие в областном конкурсе чтецов «Память в сердце - гордость в поколеньях»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Наставник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праздничном концерте, посвященном Великой Победе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Апрель- май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Наставляемый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Рефлексия, контроль удовлетворенности родителей и наставляемого. Диагностика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5240" marR="75240" marT="45144" marB="45144" anchor="b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Наставник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69789" y="1152838"/>
            <a:ext cx="2928559" cy="417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Наставник – </a:t>
            </a:r>
            <a:r>
              <a:rPr lang="ru-RU" sz="2000" b="1" dirty="0">
                <a:latin typeface="Times New Roman"/>
                <a:ea typeface="Times New Roman"/>
              </a:rPr>
              <a:t>Зубова Е.А.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932318"/>
              </p:ext>
            </p:extLst>
          </p:nvPr>
        </p:nvGraphicFramePr>
        <p:xfrm>
          <a:off x="467544" y="2132856"/>
          <a:ext cx="8208912" cy="3312368"/>
        </p:xfrm>
        <a:graphic>
          <a:graphicData uri="http://schemas.openxmlformats.org/drawingml/2006/table">
            <a:tbl>
              <a:tblPr firstRow="1" firstCol="1" bandRow="1"/>
              <a:tblGrid>
                <a:gridCol w="3672408"/>
                <a:gridCol w="1911783"/>
                <a:gridCol w="2624721"/>
              </a:tblGrid>
              <a:tr h="417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ВОШ по обществознанию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окружной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призеры - Иванова Ю,   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Брадиштян В.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Искринские чтения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место -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Ямасова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Военно-патриотический диктант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 по истории Отечества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сертификаты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865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«История семьи»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окружной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Зубова Е.А.- 1 место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6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31840" y="1138530"/>
            <a:ext cx="315471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Наставник –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Кочнева Л.Г.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781746"/>
              </p:ext>
            </p:extLst>
          </p:nvPr>
        </p:nvGraphicFramePr>
        <p:xfrm>
          <a:off x="539552" y="2132853"/>
          <a:ext cx="8136904" cy="3979543"/>
        </p:xfrm>
        <a:graphic>
          <a:graphicData uri="http://schemas.openxmlformats.org/drawingml/2006/table">
            <a:tbl>
              <a:tblPr firstRow="1" firstCol="1" bandRow="1"/>
              <a:tblGrid>
                <a:gridCol w="4068841"/>
                <a:gridCol w="2199267"/>
                <a:gridCol w="1868796"/>
              </a:tblGrid>
              <a:tr h="381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Дистанционный курс «Решение химических задач. 9 класс»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Самарский региональный центр для одаренных детей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ВОШ по химии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окружной тур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«Сириус»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Областной фестиваль по решению химических задач «ЛомоносовЛаб»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областной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победители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Брифинг смешанного этапа  Всероссийского химического турнира школьников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слушатели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5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91880" y="949055"/>
            <a:ext cx="3156377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Наставник – </a:t>
            </a:r>
            <a:r>
              <a:rPr lang="ru-RU" sz="2000" b="1" dirty="0" err="1">
                <a:latin typeface="Times New Roman"/>
                <a:ea typeface="Times New Roman"/>
                <a:cs typeface="Times New Roman"/>
              </a:rPr>
              <a:t>Шикова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 Т.А.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61430"/>
              </p:ext>
            </p:extLst>
          </p:nvPr>
        </p:nvGraphicFramePr>
        <p:xfrm>
          <a:off x="179510" y="1772816"/>
          <a:ext cx="8856985" cy="4924952"/>
        </p:xfrm>
        <a:graphic>
          <a:graphicData uri="http://schemas.openxmlformats.org/drawingml/2006/table">
            <a:tbl>
              <a:tblPr firstRow="1" firstCol="1" bandRow="1"/>
              <a:tblGrid>
                <a:gridCol w="4621036"/>
                <a:gridCol w="1722389"/>
                <a:gridCol w="2513560"/>
              </a:tblGrid>
              <a:tr h="417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в ВОШ по русскому языку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призер - Калькин К.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ораторского искусства «Мастер слова»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районный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место - 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Ковалюк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место -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Калькин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чтецов «Парад памяти»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окружной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место -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Ковалюк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место -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Калькин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чтецов «Самарский край в стихах и прозе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окружной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место - Пасечная В.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ораторского искусства «Мастер слова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финалист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Ковалюк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5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95936" y="958731"/>
            <a:ext cx="297863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Наставник – </a:t>
            </a:r>
            <a:r>
              <a:rPr lang="ru-RU" sz="2000" b="1" dirty="0">
                <a:latin typeface="Times New Roman"/>
                <a:ea typeface="Times New Roman"/>
              </a:rPr>
              <a:t>Попова Т.В.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60708"/>
              </p:ext>
            </p:extLst>
          </p:nvPr>
        </p:nvGraphicFramePr>
        <p:xfrm>
          <a:off x="251520" y="1916832"/>
          <a:ext cx="8712968" cy="4729721"/>
        </p:xfrm>
        <a:graphic>
          <a:graphicData uri="http://schemas.openxmlformats.org/drawingml/2006/table">
            <a:tbl>
              <a:tblPr firstRow="1" firstCol="1" bandRow="1"/>
              <a:tblGrid>
                <a:gridCol w="4248472"/>
                <a:gridCol w="1635502"/>
                <a:gridCol w="2828994"/>
              </a:tblGrid>
              <a:tr h="4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ВОШ по литературе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призёр – Горчева К.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«Память сильнее времени»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районный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место –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Горчева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ораторского искусства «Мастер слова»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районный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место – Кожевников Д.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место –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Касымов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чтецов «Парад памяти»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окружной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место – Кожевников Д.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чтецов «Парад памяти»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место – Кожевников Д.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ораторского искусства «Мастер слова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место – Кожевников Д.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8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43" y="764704"/>
            <a:ext cx="723552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306896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7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492896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Цель наставничества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 оказание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помощи молодым специалистам в их профессиональном становлении, тесное вовлечение молодого специалиста в трудовой процесс и общественную жизнь, повышение профессиональной компетенции начинающего педагога.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54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67944" y="332656"/>
            <a:ext cx="473427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Основные принципы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наставничества.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Принцип уважения и доверия к человеку.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Принцип целостности.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Принцип сотрудничества.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Принцип индивидуализации.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000" dirty="0"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6244" y="3429000"/>
            <a:ext cx="734481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Основные направления работы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Планирование и организация работы по предмету.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Планирование и организация воспитательной работы.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Работа с документацией.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Работа по самообразованию.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Контроль и руководство за деятельностью молодого специалиста.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Психолого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- педагогическая поддержка.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80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988840"/>
            <a:ext cx="856895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Критерии отбора наставников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наличие личного желания стать наставником;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высокий уровень развития ключевых компетенций: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способность развивать других,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способность выстраивать отношения с окружающими,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ответственность,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нацеленность на результат,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умение мотивировать и вдохновлять других,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способность к собственному профессиональному и личностному развитию. </a:t>
            </a:r>
            <a:endParaRPr lang="ru-RU" sz="2000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15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80" y="204371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456521"/>
            <a:ext cx="91440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части </a:t>
            </a:r>
            <a:r>
              <a:rPr lang="ru-RU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оценки наставнической программы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 образовательной организации подобными критериями могут быть: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соответствие условий организации наставнической деятельности требованиям модели и программ, по которым она осуществляется;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оценка соответствия организации наставнической деятельности принципам, заложенным в модели и программах;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соответствие наставнической деятельности современным подходам и технологиям;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наличие соответствующего психологического климата в образовательной организации, на базе которой организован процесс наставнической деятельности;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логичность деятельности наставника, понимание им ситуации наставляемого и правильность выбора основного направления взаимодействия;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положительная динамика в поступлении запросов участников на продолжение работы.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32656"/>
            <a:ext cx="6266470" cy="771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Критерии эффективности </a:t>
            </a: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ctr"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наставничества.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26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710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1879" y="2780928"/>
            <a:ext cx="8928992" cy="395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Относительно </a:t>
            </a:r>
            <a:r>
              <a:rPr lang="ru-RU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изменений в личности наставляемого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критериями динамики его развития могут выступать: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улучшение и позитивная динамика образовательных результатов, изменение ценностных ориентаций участников в сторону социально-значимых;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нормализация уровня тревожности;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оптимизация процессов общения;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повышение уровня самооценки наставляемого;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активность и заинтересованность наставляемых в участии в мероприятиях, связанных с наставнической деятельностью;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степень применения наставляемыми полученных от наставника знаний, умений и опыта в профессиональной деятельности.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31232" y="332656"/>
            <a:ext cx="680526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 части </a:t>
            </a:r>
            <a:r>
              <a:rPr lang="ru-RU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определения эффективности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всех участников наставнической деятельности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 образовательной организации: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степень удовлетворенности всех участников наставнической деятельности;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уровень удовлетворенности партнеров от взаимодействия в наставнической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деятельности.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928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05871" y="751684"/>
            <a:ext cx="626469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Из опыта работы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педагогов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ГБОУ СОШ «ОЦ» </a:t>
            </a:r>
            <a:r>
              <a:rPr lang="ru-RU" sz="2000" b="1" dirty="0" err="1" smtClean="0">
                <a:latin typeface="Times New Roman"/>
                <a:ea typeface="Calibri"/>
                <a:cs typeface="Times New Roman"/>
              </a:rPr>
              <a:t>с.Августовка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,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участвующих в программе наставничества. 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01196"/>
              </p:ext>
            </p:extLst>
          </p:nvPr>
        </p:nvGraphicFramePr>
        <p:xfrm>
          <a:off x="251520" y="2132856"/>
          <a:ext cx="8719047" cy="45286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1904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программы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Пояснительная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записка.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Цель и задачи Программы.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Применяемые  формы наставничества и технологии.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Механизм управления программой.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Ролевые модели в рамках форм наставничества, реализуемые в ГБОУ СОШ «ОЦ» с. Августовка.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Оценка результатов программы и ее эффективности.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План реализации мероприятий программы наставничества на 2024-2025 учебный год.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8.Индивидуальный план развития наставляемых под руководством наставника.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Приложения.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6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05871" y="751684"/>
            <a:ext cx="626469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Из опыта работы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педагогов </a:t>
            </a:r>
          </a:p>
          <a:p>
            <a:pPr algn="ctr">
              <a:lnSpc>
                <a:spcPct val="115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ГБОУ СОШ «ОЦ»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с.Августовка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участвующих в программе наставничества. 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1465" y="2897713"/>
            <a:ext cx="828092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Цель программы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- максимально полное раскрытие потенциала личности наставляемого, необходимое для успешной личной и профессиональной самореализации, создание условий для формирования эффективной системы поддержки педагогических работников, а также успешного развития и самореализации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6383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ocuments\Наставничество\2024-2025\стажировочная площадка 202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63688" cy="12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3888" y="69269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Наставнические пары.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1232" y="2319802"/>
            <a:ext cx="60803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«Опытный педагог – молодой педагог»: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Савенко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Н.Д. – Плешкова А.Г.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Соколова О.А. -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Кокуркин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Г.В.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102</TotalTime>
  <Words>1087</Words>
  <Application>Microsoft Office PowerPoint</Application>
  <PresentationFormat>Экран (4:3)</PresentationFormat>
  <Paragraphs>282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17</cp:revision>
  <dcterms:created xsi:type="dcterms:W3CDTF">2024-12-08T13:21:52Z</dcterms:created>
  <dcterms:modified xsi:type="dcterms:W3CDTF">2025-02-16T16:12:05Z</dcterms:modified>
</cp:coreProperties>
</file>