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59" r:id="rId3"/>
    <p:sldId id="261" r:id="rId4"/>
    <p:sldId id="264" r:id="rId5"/>
    <p:sldId id="268" r:id="rId6"/>
    <p:sldId id="269" r:id="rId7"/>
    <p:sldId id="266" r:id="rId8"/>
    <p:sldId id="267" r:id="rId9"/>
    <p:sldId id="265" r:id="rId10"/>
    <p:sldId id="276" r:id="rId11"/>
    <p:sldId id="273" r:id="rId12"/>
    <p:sldId id="274" r:id="rId13"/>
    <p:sldId id="258" r:id="rId14"/>
    <p:sldId id="272" r:id="rId15"/>
    <p:sldId id="280" r:id="rId16"/>
    <p:sldId id="281" r:id="rId17"/>
    <p:sldId id="282" r:id="rId18"/>
    <p:sldId id="283" r:id="rId19"/>
    <p:sldId id="278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4698C-8556-42FC-94BB-5D86246866AD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96714-F7CA-49D2-9E0F-6293522FB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21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0D4DE-47D2-45F7-8198-E046FC6ECB8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36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21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419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85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93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229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87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64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37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499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652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75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F17A-D437-4470-AC36-A0FED720F0F0}" type="datetimeFigureOut">
              <a:rPr lang="ru-RU" smtClean="0"/>
              <a:pPr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E53CA-F25D-4302-A79F-C3D06F2E0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70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«Школа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88404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Учитель математики и информатики ГБОУ СОШ «ОЦ» пос. Поляков</a:t>
            </a:r>
          </a:p>
          <a:p>
            <a:r>
              <a:rPr lang="ru-RU" altLang="ru-RU" dirty="0">
                <a:solidFill>
                  <a:srgbClr val="000099"/>
                </a:solidFill>
              </a:rPr>
              <a:t>Шидловская Елена </a:t>
            </a:r>
            <a:r>
              <a:rPr lang="ru-RU" altLang="ru-RU" dirty="0" smtClean="0">
                <a:solidFill>
                  <a:srgbClr val="000099"/>
                </a:solidFill>
              </a:rPr>
              <a:t>Алексеевна.</a:t>
            </a:r>
            <a:endParaRPr lang="ru-RU" altLang="ru-RU" dirty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34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Министерства просвещения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148077"/>
            <a:ext cx="12192000" cy="5778017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2374" y="1327269"/>
            <a:ext cx="5522070" cy="531672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– эталонная модель общенациональной школы будущего, соответствующей единым требованиям к образовательной среде, школьному климату, организации образовательной, просветительской, воспитательной деятельности, достигающей определенных результатов и показателей деятельности, которые измеряются едиными общенациональными процедурами.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92238" y="1237673"/>
            <a:ext cx="5963056" cy="562032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«Школы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является механизмом формирования единого образовательного пространства через создание единой  информационной системы, координацию финансов, прав, нормативных и содержательных основ, выработку единых правил приема в учебные заведения, преемственность содержания образования, условий продолжения или получения образования при переезде из одной территории страны в другую (смена школы, города, региона проживания), сохранение единства народов, российского сознания и духовной близости, государственного языка и родных языков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28566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5848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Министерства просвещения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38907" y="1006770"/>
            <a:ext cx="12230907" cy="5851230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7004" y="905409"/>
            <a:ext cx="12084996" cy="1001213"/>
          </a:xfrm>
          <a:prstGeom prst="downArrow">
            <a:avLst>
              <a:gd name="adj1" fmla="val 50000"/>
              <a:gd name="adj2" fmla="val 3999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формирования и деятельности «Школы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России»: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56032" y="1976274"/>
            <a:ext cx="10272409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доступности качественного образования и равных возможностей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6032" y="2490583"/>
            <a:ext cx="10272409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здоровья и обеспечение безопасности обучающихся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6032" y="3011363"/>
            <a:ext cx="10272409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непрерывное совершенствование качества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6031" y="3556590"/>
            <a:ext cx="10272409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обучающихся (интеллект, талант, личность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6029" y="4641585"/>
            <a:ext cx="10272409" cy="66033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учительства (инвестиции в педагогов, постоянное профессиональное развитие на основе адресного методического сопровождения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030" y="4089248"/>
            <a:ext cx="10272409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социализация и выбор жизненного пути обучающихся (мировоззрение, традиции, профессия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6028" y="5377297"/>
            <a:ext cx="10272409" cy="54778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каждого в создании комфортного и безопасного школьного климата (детско-взрослая общность, положительные эмоции, доверие и уважение, школьные традиции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027" y="6026442"/>
            <a:ext cx="10272409" cy="7143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конструирование современной мотивирующей образовательной среды (амбициозные задачи для каждого ученика по принципу: обучение, опыт, демонстрация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0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Министерства просвещения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характеризуется определенным набором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показателей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критерию.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" y="1237673"/>
            <a:ext cx="12191999" cy="7759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освоения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«Школы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1" y="2113159"/>
            <a:ext cx="3967261" cy="439464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(минимально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необходимый минимум пакетных решений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образовательного процесса в образовательной организации.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3983" y="2061353"/>
            <a:ext cx="3772709" cy="444645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 расширенный комплекс условий, позволяющий обеспечить освоение обучающимися навыков и умений, повысить их мотивацию к обучению и вовлеченность в образовательный процесс.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93414" y="2113159"/>
            <a:ext cx="3754876" cy="42779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(полный, эталонный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все доступные инструменты для реализации всех успешных практик системы образования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1221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Министерства просвещения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74548" y="4353718"/>
            <a:ext cx="8866119" cy="1046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дополняются ещё тремя составляющими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417563" y="1311506"/>
            <a:ext cx="7808976" cy="10198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представленной концепцией в развитии единого образовательного пространства выделяются пять магистральных направлений, в центре которых стоит ученик: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15" y="2911235"/>
            <a:ext cx="2383533" cy="136634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(качество и объективность)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66409" y="2939962"/>
            <a:ext cx="2130552" cy="1366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доровье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17200" y="2939962"/>
            <a:ext cx="2225043" cy="1366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ворчество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90209" y="2911235"/>
            <a:ext cx="2047951" cy="136634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6126" y="2837042"/>
            <a:ext cx="2655186" cy="141865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рофориентация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435966">
            <a:off x="1908171" y="2135624"/>
            <a:ext cx="484632" cy="88999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426450" y="2342176"/>
            <a:ext cx="484632" cy="69773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680103" y="2326138"/>
            <a:ext cx="484632" cy="77255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933756" y="2313556"/>
            <a:ext cx="484632" cy="75977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193669">
            <a:off x="10225613" y="2133706"/>
            <a:ext cx="484632" cy="93413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2880" y="5790710"/>
            <a:ext cx="3261093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11083" y="5790710"/>
            <a:ext cx="375082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климат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29016" y="5790710"/>
            <a:ext cx="3547871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451283">
            <a:off x="1221122" y="5235163"/>
            <a:ext cx="441277" cy="6261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614415" y="5400172"/>
            <a:ext cx="414395" cy="46113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463993">
            <a:off x="10314992" y="5330363"/>
            <a:ext cx="393585" cy="530158"/>
          </a:xfrm>
          <a:prstGeom prst="downArrow">
            <a:avLst>
              <a:gd name="adj1" fmla="val 50000"/>
              <a:gd name="adj2" fmla="val 41509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2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89226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Министерства просвещения </a:t>
            </a:r>
            <a:b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73157"/>
            <a:ext cx="3529584" cy="5184842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Магистральное</a:t>
            </a:r>
          </a:p>
          <a:p>
            <a:pPr marL="0" indent="0" algn="ctr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529584" y="1673157"/>
            <a:ext cx="8662416" cy="51848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примерные рабочие программы, единое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подходы к составлению расписания уроков.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Объективная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внутришкольная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оценивания (в том числе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рекомендации по контрольным работам и домашним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линейка учебников.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углубленные программы (с 7 класса).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(10 часов рекомендованных курсов).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Сетевая форма обучения.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(поддержка молодых учителей).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модульный курс «Технологии» - платформа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кластер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служба.</a:t>
            </a:r>
          </a:p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развитию инклюзивного образования</a:t>
            </a:r>
          </a:p>
          <a:p>
            <a:endParaRPr lang="ru-RU" dirty="0"/>
          </a:p>
        </p:txBody>
      </p:sp>
      <p:sp>
        <p:nvSpPr>
          <p:cNvPr id="3" name="Пятиугольник 2"/>
          <p:cNvSpPr/>
          <p:nvPr/>
        </p:nvSpPr>
        <p:spPr>
          <a:xfrm>
            <a:off x="0" y="2910904"/>
            <a:ext cx="3529584" cy="2566352"/>
          </a:xfrm>
          <a:prstGeom prst="homePlat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ачество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объективность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989228"/>
            <a:ext cx="12192000" cy="6839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единого образовательного пространства</a:t>
            </a:r>
            <a:endParaRPr lang="ru-RU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2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4020" y="194973"/>
            <a:ext cx="113209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учебно-исследовательской и проектной деятельности (критический показатель)</a:t>
            </a:r>
            <a:endParaRPr lang="ru-RU" altLang="ru-RU" sz="2800" spc="-40" dirty="0" smtClean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277" y="1234249"/>
            <a:ext cx="11194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Проектная деятельность в рамка внеурочной деятельности  по развитию функциональной грамотности.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9277" y="4534148"/>
            <a:ext cx="2518117" cy="2220994"/>
            <a:chOff x="590843" y="1942135"/>
            <a:chExt cx="2518117" cy="244698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590843" y="1942135"/>
              <a:ext cx="2518117" cy="244698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74317s026.edusite.ru/images/p46_ymktkf24f1c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58" t="21933" r="25184" b="29715"/>
            <a:stretch/>
          </p:blipFill>
          <p:spPr bwMode="auto">
            <a:xfrm>
              <a:off x="745586" y="2518911"/>
              <a:ext cx="2208629" cy="158944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8468" y="1942135"/>
              <a:ext cx="2025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70C0"/>
                  </a:solidFill>
                </a:rPr>
                <a:t>ВЫСОКИЙ УРОВЕНЬ УЧЕБНОЙ МОТИВАЦИИ</a:t>
              </a:r>
              <a:endParaRPr lang="ru-RU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3606" y="1984045"/>
            <a:ext cx="2518117" cy="2008711"/>
            <a:chOff x="369277" y="2113584"/>
            <a:chExt cx="2518117" cy="2446985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69277" y="2113584"/>
              <a:ext cx="2518117" cy="2446985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 descr="Учебный курс &quot;Индивидуальный проект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41" t="17862" r="10464" b="12035"/>
            <a:stretch/>
          </p:blipFill>
          <p:spPr bwMode="auto">
            <a:xfrm>
              <a:off x="629062" y="2928063"/>
              <a:ext cx="1998546" cy="140167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56605" y="2278583"/>
              <a:ext cx="1871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70C0"/>
                  </a:solidFill>
                </a:rPr>
                <a:t>ИНДИВИДУАЛЬНЫЙ ПРОЕТ</a:t>
              </a:r>
              <a:endParaRPr lang="ru-RU" sz="12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Пятиугольник 7"/>
          <p:cNvSpPr/>
          <p:nvPr/>
        </p:nvSpPr>
        <p:spPr>
          <a:xfrm flipH="1">
            <a:off x="2966348" y="4520283"/>
            <a:ext cx="3021790" cy="1148615"/>
          </a:xfrm>
          <a:prstGeom prst="homePlate">
            <a:avLst/>
          </a:prstGeom>
          <a:solidFill>
            <a:srgbClr val="23E5B2"/>
          </a:solidFill>
          <a:ln>
            <a:solidFill>
              <a:srgbClr val="23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ОЖИДАЕМЫЙ РЕЗУЛЬТАТ: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>
                <a:solidFill>
                  <a:schemeClr val="bg1"/>
                </a:solidFill>
              </a:rPr>
              <a:t>д</a:t>
            </a:r>
            <a:r>
              <a:rPr lang="ru-RU" sz="1400" b="1" dirty="0" smtClean="0">
                <a:solidFill>
                  <a:schemeClr val="bg1"/>
                </a:solidFill>
              </a:rPr>
              <a:t>остижение цели работы,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презентация результатов работы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6085659" y="2000940"/>
            <a:ext cx="3021790" cy="1148615"/>
          </a:xfrm>
          <a:prstGeom prst="homePlate">
            <a:avLst/>
          </a:prstGeom>
          <a:solidFill>
            <a:srgbClr val="23E5B2"/>
          </a:solidFill>
          <a:ln>
            <a:solidFill>
              <a:srgbClr val="23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</a:rPr>
              <a:t>ВОЗМОЖНЫЕ ПРОБЛЕМЫ: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chemeClr val="bg1"/>
                </a:solidFill>
              </a:rPr>
              <a:t>не завершение работы,</a:t>
            </a:r>
          </a:p>
          <a:p>
            <a:pPr marL="285750" indent="-285750" algn="ctr">
              <a:buFontTx/>
              <a:buChar char="-"/>
            </a:pPr>
            <a:r>
              <a:rPr lang="ru-RU" sz="1400" b="1" dirty="0"/>
              <a:t>п</a:t>
            </a:r>
            <a:r>
              <a:rPr lang="ru-RU" sz="1400" b="1" dirty="0" smtClean="0"/>
              <a:t>лагиат (использование чужой работы).</a:t>
            </a:r>
            <a:endParaRPr lang="ru-RU" sz="1400" b="1" dirty="0"/>
          </a:p>
        </p:txBody>
      </p:sp>
      <p:sp>
        <p:nvSpPr>
          <p:cNvPr id="15" name="AutoShape 8" descr="Расписание Дежурных, Учителя И Ученики - Мальчик Гиф - (352x698) Png  Clipar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3567542" y="2032443"/>
            <a:ext cx="2518117" cy="1911914"/>
            <a:chOff x="3567542" y="2032443"/>
            <a:chExt cx="2518117" cy="191191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567542" y="2032443"/>
              <a:ext cx="2518117" cy="191191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86239" y="2113583"/>
              <a:ext cx="20257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0070C0"/>
                  </a:solidFill>
                </a:rPr>
                <a:t>НИЗКИЙ УРОВЕНЬ УЧЕБНОЙ МОТИВАЦИИ</a:t>
              </a:r>
              <a:endParaRPr lang="ru-RU" sz="1200" b="1" dirty="0">
                <a:solidFill>
                  <a:srgbClr val="0070C0"/>
                </a:solidFill>
              </a:endParaRPr>
            </a:p>
          </p:txBody>
        </p:sp>
        <p:pic>
          <p:nvPicPr>
            <p:cNvPr id="1034" name="Picture 10" descr="C:\Users\даша\Pictures\Рисунок1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39" y="2696604"/>
              <a:ext cx="1818789" cy="111148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Стрелка вправо 24"/>
          <p:cNvSpPr/>
          <p:nvPr/>
        </p:nvSpPr>
        <p:spPr>
          <a:xfrm>
            <a:off x="2936367" y="2803161"/>
            <a:ext cx="631175" cy="346394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1252079" y="4089795"/>
            <a:ext cx="541391" cy="347320"/>
          </a:xfrm>
          <a:prstGeom prst="rightArrow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 flipH="1">
            <a:off x="2966348" y="5778982"/>
            <a:ext cx="3021790" cy="739838"/>
          </a:xfrm>
          <a:prstGeom prst="homePlate">
            <a:avLst/>
          </a:prstGeom>
          <a:solidFill>
            <a:srgbClr val="A5F65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ВЫБОР УНИКАЛЬНОЙ ТЕМЫ ПРОЕКТА</a:t>
            </a:r>
          </a:p>
        </p:txBody>
      </p:sp>
      <p:sp>
        <p:nvSpPr>
          <p:cNvPr id="34" name="Пятиугольник 33"/>
          <p:cNvSpPr/>
          <p:nvPr/>
        </p:nvSpPr>
        <p:spPr>
          <a:xfrm flipH="1">
            <a:off x="6140538" y="3252921"/>
            <a:ext cx="3021790" cy="739838"/>
          </a:xfrm>
          <a:prstGeom prst="homePlate">
            <a:avLst/>
          </a:prstGeom>
          <a:solidFill>
            <a:srgbClr val="A5F65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ВЫПОЛНЕНИЕ ПРОЕКТА В РАМКАХ ЕДИНОЙ ТЕМЫ</a:t>
            </a:r>
          </a:p>
        </p:txBody>
      </p:sp>
      <p:sp>
        <p:nvSpPr>
          <p:cNvPr id="35" name="Пятиугольник 34"/>
          <p:cNvSpPr/>
          <p:nvPr/>
        </p:nvSpPr>
        <p:spPr>
          <a:xfrm flipH="1">
            <a:off x="7281411" y="4003824"/>
            <a:ext cx="4563586" cy="2751318"/>
          </a:xfrm>
          <a:prstGeom prst="homePlate">
            <a:avLst>
              <a:gd name="adj" fmla="val 0"/>
            </a:avLst>
          </a:prstGeom>
          <a:solidFill>
            <a:srgbClr val="A5F65C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ПРИМЕРЫ ЕДИНЫХ ТЕМ: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«МОЙ ОПТИМАЛЬНЫЙ РЕМОНТ»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«КАК НАКОПИТЬ НА ПОКУПКУ МЕЧТЫ»</a:t>
            </a:r>
          </a:p>
          <a:p>
            <a:pPr algn="ctr"/>
            <a:endParaRPr lang="ru-RU" sz="1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ДОСТОИНСТВА:</a:t>
            </a:r>
            <a:endParaRPr lang="ru-RU" sz="1400" b="1" dirty="0">
              <a:solidFill>
                <a:srgbClr val="0070C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Процесс работы структурирован по этапам, что позволяет дозировать объем работ.</a:t>
            </a:r>
          </a:p>
          <a:p>
            <a:pPr marL="285750" indent="-285750" algn="ctr">
              <a:buFontTx/>
              <a:buChar char="-"/>
            </a:pPr>
            <a:r>
              <a:rPr lang="ru-RU" sz="1400" dirty="0" err="1" smtClean="0">
                <a:solidFill>
                  <a:schemeClr val="tx1"/>
                </a:solidFill>
              </a:rPr>
              <a:t>Взаимообучение</a:t>
            </a:r>
            <a:r>
              <a:rPr lang="ru-RU" sz="1400" dirty="0" smtClean="0">
                <a:solidFill>
                  <a:schemeClr val="tx1"/>
                </a:solidFill>
              </a:rPr>
              <a:t> между школьниками.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Гарантированное получение результата.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</a:rPr>
              <a:t>Сохранение уникальности работы.</a:t>
            </a:r>
          </a:p>
          <a:p>
            <a:pPr marL="285750" indent="-285750" algn="ctr">
              <a:buFontTx/>
              <a:buChar char="-"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32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3637" y="241300"/>
            <a:ext cx="7838364" cy="10128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</a:rPr>
              <a:t>ПОДХОДЫ К ОРГАНИЗАЦИИ РАБОТЫ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1392071" y="1430009"/>
            <a:ext cx="9610299" cy="9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buFont typeface="Arial" charset="0"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сопровождения исследовательской деятельности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379926" y="2035893"/>
            <a:ext cx="5647898" cy="1629669"/>
            <a:chOff x="5611505" y="2254257"/>
            <a:chExt cx="5647898" cy="162966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8652681" y="2638567"/>
              <a:ext cx="2606722" cy="77792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Научный руководитель</a:t>
              </a:r>
              <a:endParaRPr lang="ru-RU" b="1" dirty="0"/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611505" y="2638567"/>
              <a:ext cx="2606722" cy="7779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ОБУЧАЮЩИЙСЯ</a:t>
              </a:r>
              <a:endParaRPr lang="ru-RU" b="1" dirty="0"/>
            </a:p>
          </p:txBody>
        </p:sp>
        <p:sp>
          <p:nvSpPr>
            <p:cNvPr id="4" name="Выгнутая вниз стрелка 3"/>
            <p:cNvSpPr/>
            <p:nvPr/>
          </p:nvSpPr>
          <p:spPr>
            <a:xfrm>
              <a:off x="6796584" y="3447198"/>
              <a:ext cx="3029803" cy="436728"/>
            </a:xfrm>
            <a:prstGeom prst="curvedUpArrow">
              <a:avLst>
                <a:gd name="adj1" fmla="val 25000"/>
                <a:gd name="adj2" fmla="val 712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Выгнутая вниз стрелка 9"/>
            <p:cNvSpPr/>
            <p:nvPr/>
          </p:nvSpPr>
          <p:spPr>
            <a:xfrm flipH="1" flipV="1">
              <a:off x="6711287" y="2254257"/>
              <a:ext cx="2964976" cy="388371"/>
            </a:xfrm>
            <a:prstGeom prst="curvedUpArrow">
              <a:avLst>
                <a:gd name="adj1" fmla="val 11305"/>
                <a:gd name="adj2" fmla="val 71221"/>
                <a:gd name="adj3" fmla="val 32028"/>
              </a:avLst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3" name="Выгнутая вниз стрелка 12"/>
          <p:cNvSpPr/>
          <p:nvPr/>
        </p:nvSpPr>
        <p:spPr>
          <a:xfrm rot="21226341">
            <a:off x="7140951" y="4754266"/>
            <a:ext cx="3029803" cy="436728"/>
          </a:xfrm>
          <a:prstGeom prst="curvedUpArrow">
            <a:avLst>
              <a:gd name="adj1" fmla="val 25000"/>
              <a:gd name="adj2" fmla="val 7122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906069" y="3535455"/>
            <a:ext cx="5743433" cy="2417444"/>
            <a:chOff x="5736610" y="4161031"/>
            <a:chExt cx="5743433" cy="241744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777786" y="4355216"/>
              <a:ext cx="2606722" cy="77792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Научный руководитель</a:t>
              </a:r>
              <a:endParaRPr lang="ru-RU" b="1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736610" y="4727506"/>
              <a:ext cx="2606722" cy="7779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ОБУЧАЮЩИЙСЯ</a:t>
              </a:r>
              <a:endParaRPr lang="ru-RU" b="1" dirty="0"/>
            </a:p>
          </p:txBody>
        </p:sp>
        <p:sp>
          <p:nvSpPr>
            <p:cNvPr id="14" name="Выгнутая вниз стрелка 13"/>
            <p:cNvSpPr/>
            <p:nvPr/>
          </p:nvSpPr>
          <p:spPr>
            <a:xfrm rot="21155498" flipH="1" flipV="1">
              <a:off x="6809247" y="4161031"/>
              <a:ext cx="2964976" cy="388371"/>
            </a:xfrm>
            <a:prstGeom prst="curvedUpArrow">
              <a:avLst>
                <a:gd name="adj1" fmla="val 11305"/>
                <a:gd name="adj2" fmla="val 71221"/>
                <a:gd name="adj3" fmla="val 32028"/>
              </a:avLst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8873321" y="5800553"/>
              <a:ext cx="2606722" cy="777922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Научный консультант</a:t>
              </a:r>
              <a:endParaRPr lang="ru-RU" b="1" dirty="0"/>
            </a:p>
          </p:txBody>
        </p:sp>
        <p:sp>
          <p:nvSpPr>
            <p:cNvPr id="16" name="Выгнутая вниз стрелка 15"/>
            <p:cNvSpPr/>
            <p:nvPr/>
          </p:nvSpPr>
          <p:spPr>
            <a:xfrm rot="1070331" flipH="1">
              <a:off x="6015270" y="5949995"/>
              <a:ext cx="3531224" cy="561337"/>
            </a:xfrm>
            <a:prstGeom prst="curvedUpArrow">
              <a:avLst>
                <a:gd name="adj1" fmla="val 11305"/>
                <a:gd name="adj2" fmla="val 71221"/>
                <a:gd name="adj3" fmla="val 32028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Выгнутая вниз стрелка 16"/>
            <p:cNvSpPr/>
            <p:nvPr/>
          </p:nvSpPr>
          <p:spPr>
            <a:xfrm rot="404063" flipV="1">
              <a:off x="6972363" y="5304808"/>
              <a:ext cx="3029803" cy="414936"/>
            </a:xfrm>
            <a:prstGeom prst="curvedUpArrow">
              <a:avLst>
                <a:gd name="adj1" fmla="val 25000"/>
                <a:gd name="adj2" fmla="val 71221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317518" y="4591219"/>
            <a:ext cx="1524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0000"/>
                </a:solidFill>
                <a:effectLst/>
              </a:rPr>
              <a:t>ИЛИ</a:t>
            </a:r>
            <a:endParaRPr lang="ru-R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1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2787" y="965462"/>
            <a:ext cx="854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Областной конкурс «Взлет»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8377911"/>
              </p:ext>
            </p:extLst>
          </p:nvPr>
        </p:nvGraphicFramePr>
        <p:xfrm>
          <a:off x="971012" y="1453243"/>
          <a:ext cx="1046516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181"/>
                <a:gridCol w="2304256"/>
                <a:gridCol w="3388615"/>
                <a:gridCol w="314011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Подано работ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Победители и призеры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лауреаты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год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(информационные</a:t>
                      </a:r>
                      <a:r>
                        <a:rPr lang="ru-RU" sz="1200" baseline="0" dirty="0" smtClean="0"/>
                        <a:t> технологии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 (информационные</a:t>
                      </a:r>
                      <a:r>
                        <a:rPr lang="ru-RU" sz="1200" baseline="0" dirty="0" smtClean="0"/>
                        <a:t> технологии</a:t>
                      </a:r>
                      <a:r>
                        <a:rPr lang="ru-RU" sz="1200" dirty="0" smtClean="0"/>
                        <a:t>)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 год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 (педагогика)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(математика)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 год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(информационные технологии, математика)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(педагогика)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2021 год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(педагогика)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/>
                        <a:t>1 (экология)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год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(информационные технологии, математика)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r>
                        <a:rPr lang="ru-RU" sz="1200" baseline="0" dirty="0" smtClean="0"/>
                        <a:t> (педагогика, медицина)</a:t>
                      </a:r>
                      <a:endParaRPr lang="ru-RU" sz="12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год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(педагогика)</a:t>
                      </a:r>
                      <a:endParaRPr lang="ru-RU" sz="12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 (экономика</a:t>
                      </a:r>
                      <a:endParaRPr lang="ru-RU" sz="1200" dirty="0"/>
                    </a:p>
                  </a:txBody>
                  <a:tcPr marL="121920" marR="121920"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431370" y="4530237"/>
            <a:ext cx="11425269" cy="2160000"/>
            <a:chOff x="539552" y="3817908"/>
            <a:chExt cx="8948453" cy="2189851"/>
          </a:xfrm>
        </p:grpSpPr>
        <p:pic>
          <p:nvPicPr>
            <p:cNvPr id="6146" name="Picture 2" descr="C:\Users\даша\Downloads\грамоты Шидловская Дарья в Орленок\грамоты Шидловская Дарья в Орленок\областные, региональные\регион Шидловская д (12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847759"/>
              <a:ext cx="1570909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7" name="Picture 3" descr="C:\Users\даша\Downloads\грамоты Шидловская Дарья в Орленок\грамоты Шидловская Дарья в Орленок\областные, региональные\регион Шидловская д (16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772" y="3844605"/>
              <a:ext cx="1570844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:\Users\даша\Downloads\грамоты Шидловская Дарья в Орленок\грамоты Шидловская Дарья в Орленок\областные, региональные\регион Шидловская д (3)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996" y="3817908"/>
              <a:ext cx="1570909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9" name="Picture 5" descr="C:\Users\даша\Downloads\грамоты Шидловская Дарья в Орленок\грамоты Шидловская Дарья в Орленок\областные, региональные\регион Шидловская д (13)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3817908"/>
              <a:ext cx="1570909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5" descr="Взлёт гульфия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35"/>
            <a:stretch/>
          </p:blipFill>
          <p:spPr bwMode="auto">
            <a:xfrm>
              <a:off x="7968271" y="3817908"/>
              <a:ext cx="1519734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4353637" y="122573"/>
            <a:ext cx="7838364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</a:rPr>
              <a:t>РАБОТА НАД ПРОЕКТОМ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32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371" y="1340769"/>
            <a:ext cx="11425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Международные и всероссийские очные конференции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441040" y="2353456"/>
            <a:ext cx="11415600" cy="4315665"/>
            <a:chOff x="330780" y="3773461"/>
            <a:chExt cx="8561700" cy="2895659"/>
          </a:xfrm>
        </p:grpSpPr>
        <p:pic>
          <p:nvPicPr>
            <p:cNvPr id="5123" name="Picture 3" descr="C:\Users\даша\Downloads\грамоты Шидловская Дарья в Орленок\грамоты Шидловская Дарья в Орленок\междунаролные, всероссийские\международные, всероссийские Шидловская д (3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84"/>
            <a:stretch/>
          </p:blipFill>
          <p:spPr bwMode="auto">
            <a:xfrm>
              <a:off x="330780" y="4509120"/>
              <a:ext cx="1522464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даша\Downloads\грамоты Шидловская Дарья в Орленок\грамоты Шидловская Дарья в Орленок\междунаролные, всероссийские\международные, всероссийские Шидловская д (6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63"/>
            <a:stretch/>
          </p:blipFill>
          <p:spPr bwMode="auto">
            <a:xfrm>
              <a:off x="1547664" y="3861048"/>
              <a:ext cx="1527506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4" descr="о 00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63"/>
            <a:stretch/>
          </p:blipFill>
          <p:spPr bwMode="auto">
            <a:xfrm>
              <a:off x="7382192" y="4460246"/>
              <a:ext cx="1510288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5" descr="алабинские гульфия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34"/>
            <a:stretch/>
          </p:blipFill>
          <p:spPr bwMode="auto">
            <a:xfrm>
              <a:off x="6104320" y="3773461"/>
              <a:ext cx="1493318" cy="21600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C:\Users\даша\Desktop\диплом вернадский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1744" y="4175217"/>
              <a:ext cx="3332520" cy="237626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4353637" y="241300"/>
            <a:ext cx="7838364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2pPr>
            <a:lvl3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3pPr>
            <a:lvl4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4pPr>
            <a:lvl5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5pPr>
            <a:lvl6pPr marL="4572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6pPr>
            <a:lvl7pPr marL="9144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7pPr>
            <a:lvl8pPr marL="13716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8pPr>
            <a:lvl9pPr marL="1828800"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914400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</a:rPr>
              <a:t>Модуль «мир исследований»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184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выпускников 11 класса, получивших медаль За особые успехи в учении, которые набрали по одному из предметов ПО ВЫБОРУ на ЕГЭ менее 70 баллов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63961393"/>
              </p:ext>
            </p:extLst>
          </p:nvPr>
        </p:nvGraphicFramePr>
        <p:xfrm>
          <a:off x="1173127" y="4468969"/>
          <a:ext cx="9794229" cy="1478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759"/>
                <a:gridCol w="1482846"/>
                <a:gridCol w="1984311"/>
                <a:gridCol w="1715949"/>
                <a:gridCol w="1061695"/>
                <a:gridCol w="1443669"/>
              </a:tblGrid>
              <a:tr h="238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Сдавали всего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человек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Сколько обучающихся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получили 100 баллов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Сколько обучающихся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получили 80–99 баллов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преодолели порог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профильная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5617" y="3900329"/>
            <a:ext cx="857732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00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обучающихся – медалистов – 1 человек (33% от общего числа выпускников).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075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3593301"/>
              </p:ext>
            </p:extLst>
          </p:nvPr>
        </p:nvGraphicFramePr>
        <p:xfrm>
          <a:off x="1134168" y="2058007"/>
          <a:ext cx="9794229" cy="173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759"/>
                <a:gridCol w="1482846"/>
                <a:gridCol w="1984311"/>
                <a:gridCol w="1715949"/>
                <a:gridCol w="1061695"/>
                <a:gridCol w="144366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Сдавали всего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человек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Сколько обучающихся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получили 100 баллов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Сколько обучающихся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получили 80–99 баллов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 преодолели порог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профильная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35617" y="1750230"/>
            <a:ext cx="78912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обучающихся – медалистов – 2 человека (100% от общего числа выпускников).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83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8876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468877"/>
            <a:ext cx="12191999" cy="538912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4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225" y="2086377"/>
            <a:ext cx="11842612" cy="3979572"/>
          </a:xfrm>
          <a:prstGeom prst="roundRect">
            <a:avLst>
              <a:gd name="adj" fmla="val 172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«Школа Министерства просвещения Российской Федерации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– Концепция, «Школа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России») является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механизмом реализации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 принципа системы российского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сформулированного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Президентом Российской Федерации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В.В.Путиным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«справедливость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доступность качественного образования для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ребенка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его интересами 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способностями,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независимо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он живет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или деревне, в Москве или любом другом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 страны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того, где учится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школе или частной,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независимо от социального статуса и доходов родителей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президиума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Совета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вопросу о задачах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25 августа 2021 г.). </a:t>
            </a:r>
          </a:p>
          <a:p>
            <a:pPr font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1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40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33144" y="1342626"/>
            <a:ext cx="5958337" cy="509847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Министерства просвещения России» – создание равных условий для реализации идеологии единого образовательного пространства для каждого школьника независимо от социальных и экономических факторов, его места проживания, достатка семьи, укомплектованности образовательной организации, её материальной обеспеченности.</a:t>
            </a:r>
          </a:p>
        </p:txBody>
      </p:sp>
      <p:pic>
        <p:nvPicPr>
          <p:cNvPr id="3076" name="Picture 4" descr="https://soiro64.ru/wp-content/uploads/2022/07/banner-1536x7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16" y="1731522"/>
            <a:ext cx="594861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8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Министерства просвещения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1141" y="1292094"/>
            <a:ext cx="1135450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Концепции реализованы приоритетные направления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современной стратегии развития российского образования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5915" y="2260915"/>
            <a:ext cx="4400206" cy="44803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образовательного пространства,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обеспечивающего качественное доступное общее образование во всех регионах страны для каждого ребенка в соответствии с его потребностями и интересами независимо от социальных и экономических факторов (достаток семьи, особенности здоровья, укомплектованность образовательной организации и её материальная обеспеченность и др.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92036" y="2292713"/>
            <a:ext cx="3505078" cy="4448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единой воспитывающей среды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ориентированной на формирование патриотизма, российской гражданской идентичности, духовно-нравственной культуры на основе российских традиционных духовных и культурных ценностей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85181" y="2292713"/>
            <a:ext cx="3618751" cy="444855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образования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вхождение Российской Федерации в число десяти ведущих стран мира по качеству общего образования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0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2514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Министерства просвещения </a:t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782515"/>
            <a:ext cx="12191999" cy="607548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8586" y="932352"/>
            <a:ext cx="11614826" cy="94585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к качеству общего образования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актуализировали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 профессиональных и социальных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проблем: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2919" y="2028042"/>
            <a:ext cx="11838562" cy="45542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непедагогической нагрузки учителей,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привлечение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репетиторов для достижения высоких образовательных результатов,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неоднородность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к организации образовательной среды,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профессиональной компетентности учителей,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разнообразие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и учебно-методического обеспечения,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дефицит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групп педагогических кадров(логопед, дефектолог, психолог и др.),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трудности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личностным и профессиональным самоопределением детей,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замещение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традиционного общения сетевым, интернет-зависимость,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неоднородность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семейного воспитания;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 к обучению, самообразованию, саморазвитию;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-рост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 социально-опасного поведения;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неоднородность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досуга во внеурочное время;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рост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обучающихся с ОВЗ, с инвалидностью;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рост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обучающихся с неродным русским языком;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организацией питания.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7455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196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b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82197"/>
            <a:ext cx="12191999" cy="5975801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50000"/>
              </a:lnSpc>
              <a:spcBef>
                <a:spcPts val="600"/>
              </a:spcBef>
              <a:buNone/>
            </a:pPr>
            <a:endParaRPr lang="ru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5641" y="975206"/>
            <a:ext cx="5642043" cy="571742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вызовы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стратегических приоритетов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болонской системы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неравенство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инфраструктуры общего образования (ресурсное обеспечение)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числа обучающихся с неродным русским языком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традиционного общения сетевым, интернет зависимость,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Учащение случаев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в новых формах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базовой идеологии, влияющей на формирование гражданской идентичности молодежи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4417" y="889985"/>
            <a:ext cx="6196519" cy="59680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вызовы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уровня профессиональной компетенции учителей (следствие – привлечение репетиторов)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специалистов нужной квалификации (учителя, логопеды, социальные педагоги, медсестры и др.)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еоднородность подходов к организации образовательной среды, организация досуга во внеурочное время (ресурсное обеспечение)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вариативность учебников и учебных программ, которая не приводит к улучшению качества образования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 синхронизация опорных точек для воспитания граждан России, отсутствие единого детско-юношеского движения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Неоднородность обратной связи с семьей, родителями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Неприятие общественностью принципа «школа – образовательные услуги»</a:t>
            </a:r>
          </a:p>
          <a:p>
            <a:pPr marL="285750" indent="-285750" algn="ctr">
              <a:buFontTx/>
              <a:buChar char="-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84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Министерства просвещения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Стрелка вниз 1"/>
          <p:cNvSpPr/>
          <p:nvPr/>
        </p:nvSpPr>
        <p:spPr>
          <a:xfrm>
            <a:off x="1591056" y="1327269"/>
            <a:ext cx="8951976" cy="1629939"/>
          </a:xfrm>
          <a:prstGeom prst="downArrow">
            <a:avLst>
              <a:gd name="adj1" fmla="val 50000"/>
              <a:gd name="adj2" fmla="val 519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Концепции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847" y="3046804"/>
            <a:ext cx="10982528" cy="35388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системное описание ключевых характеристик и параметров эталонной модели школы, обеспечивающих оптимальные (необходимые и достаточные) качественные условия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воспитания каждого школьника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социально-экономических и геополитических реалиях для формирования и воплощения идеологии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образовательного пространства».</a:t>
            </a:r>
          </a:p>
        </p:txBody>
      </p:sp>
    </p:spTree>
    <p:extLst>
      <p:ext uri="{BB962C8B-B14F-4D97-AF65-F5344CB8AC3E}">
        <p14:creationId xmlns:p14="http://schemas.microsoft.com/office/powerpoint/2010/main" xmlns="" val="81956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260094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Министерства просвещения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8092" y="2092946"/>
            <a:ext cx="11809380" cy="136080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Определение единых магистральных направлений деятельности школ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формирующих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образовательное пространство.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4823" y="3520950"/>
            <a:ext cx="11828836" cy="142935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эталонной модели школы будущего с выделением единых критериев и активностей (учитывающих в том числе этнокультурные особенности) ее функционирования, обеспечивающей доступность качественного образования и предоставляющей равные возможности для всех обучающихся.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4823" y="5062303"/>
            <a:ext cx="11828836" cy="168139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Формирование механизмов синхронизации и взаимодействия образовательных и учебных процессов (рабочие учебные программы, учебное расписание занятий, оценочные процедуры результатов обучения, линейка учебников, показателей деятельности) в существующей системе школьного образования, нормативных и методических документов, создание мотивирующих инструментов саморазвития и роста общеобразовательных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92095" y="1237673"/>
            <a:ext cx="8706255" cy="97840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Концепции: </a:t>
            </a:r>
          </a:p>
        </p:txBody>
      </p:sp>
    </p:spTree>
    <p:extLst>
      <p:ext uri="{BB962C8B-B14F-4D97-AF65-F5344CB8AC3E}">
        <p14:creationId xmlns:p14="http://schemas.microsoft.com/office/powerpoint/2010/main" xmlns="" val="229685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767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Министерства просвещения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Федерации»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37673"/>
            <a:ext cx="12191999" cy="5620325"/>
          </a:xfr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6459" y="2010187"/>
            <a:ext cx="11974750" cy="10429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Закрепление статуса учителя как основополагающего элемента в системе качественного российского образования и становления российской гражданственности подрастающего поколения.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6459" y="3142699"/>
            <a:ext cx="11974750" cy="10976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Формирование механизмов вовлечения и поддержки семьи в процесс социализации, выбора жизненного пути, формирования мировоззрения и субъективного благополучия ребёнка.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6460" y="4329921"/>
            <a:ext cx="11974750" cy="949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Формирование личностных результатов, обучающихся на основе развития их самосознания, самоопределения, смысл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морально-этической ориентации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6459" y="5368733"/>
            <a:ext cx="11974750" cy="141051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Закрепление всеобщей ответственности за качественное отечественное образование подрастающего поколения страны (родители, государство, профессиональные и бизнес-сообщества, средства массовой информации, общественные объединения, местные территориальные сообщества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514274" y="1037348"/>
            <a:ext cx="8706255" cy="97840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Концепции: </a:t>
            </a:r>
          </a:p>
        </p:txBody>
      </p:sp>
    </p:spTree>
    <p:extLst>
      <p:ext uri="{BB962C8B-B14F-4D97-AF65-F5344CB8AC3E}">
        <p14:creationId xmlns:p14="http://schemas.microsoft.com/office/powerpoint/2010/main" xmlns="" val="23698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1685</Words>
  <Application>Microsoft Office PowerPoint</Application>
  <PresentationFormat>Произвольный</PresentationFormat>
  <Paragraphs>309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Реализация проекта «Школа Министерства просвещения  Российской Федерации»</vt:lpstr>
      <vt:lpstr> «Школа Министерства просвещения  Российской Федерации» </vt:lpstr>
      <vt:lpstr> «Школа Министерства просвещения  Российской Федерации» </vt:lpstr>
      <vt:lpstr> «Школа Министерства просвещения  Российской Федерации» </vt:lpstr>
      <vt:lpstr> «Школа Министерства просвещения  Российской Федерации» </vt:lpstr>
      <vt:lpstr> Школа Министерства просвещения  Российской Федерации» </vt:lpstr>
      <vt:lpstr> «Школа Министерства просвещения  Российской Федерации» </vt:lpstr>
      <vt:lpstr> «Школа Министерства просвещения  Российской Федерации» </vt:lpstr>
      <vt:lpstr>«Школа Министерства просвещения  Российской Федерации» </vt:lpstr>
      <vt:lpstr> «Школа Министерства просвещения  Российской Федерации» </vt:lpstr>
      <vt:lpstr>«Школа Министерства просвещения  Российской Федерации»</vt:lpstr>
      <vt:lpstr>Школа Министерства просвещения  Российской Федерации»</vt:lpstr>
      <vt:lpstr>«Школа Министерства просвещения  Российской Федерации»</vt:lpstr>
      <vt:lpstr>«Школа Министерства просвещения  Российской Федерации»</vt:lpstr>
      <vt:lpstr>Слайд 15</vt:lpstr>
      <vt:lpstr>ПОДХОДЫ К ОРГАНИЗАЦИИ РАБОТЫ</vt:lpstr>
      <vt:lpstr>Слайд 17</vt:lpstr>
      <vt:lpstr>Слайд 18</vt:lpstr>
      <vt:lpstr>Отсутствие выпускников 11 класса, получивших медаль За особые успехи в учении, которые набрали по одному из предметов ПО ВЫБОРУ на ЕГЭ менее 70 баллов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 «Школа Минпросвещения России» 10.10.2022</dc:title>
  <dc:creator>Teacher</dc:creator>
  <cp:lastModifiedBy>123</cp:lastModifiedBy>
  <cp:revision>59</cp:revision>
  <dcterms:created xsi:type="dcterms:W3CDTF">2022-10-09T13:55:01Z</dcterms:created>
  <dcterms:modified xsi:type="dcterms:W3CDTF">2025-03-24T11:18:41Z</dcterms:modified>
</cp:coreProperties>
</file>